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645" autoAdjust="0"/>
  </p:normalViewPr>
  <p:slideViewPr>
    <p:cSldViewPr snapToGrid="0">
      <p:cViewPr varScale="1">
        <p:scale>
          <a:sx n="64" d="100"/>
          <a:sy n="64" d="100"/>
        </p:scale>
        <p:origin x="14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jp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4C026F-A24F-4564-86D2-B47B24A7698B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832492-44C5-4C55-A45E-4205394F4F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799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</a:t>
            </a:r>
            <a:r>
              <a:rPr lang="en-US" altLang="ko-KR" dirty="0"/>
              <a:t>. </a:t>
            </a:r>
            <a:r>
              <a:rPr lang="ko-KR" altLang="en-US" dirty="0"/>
              <a:t>영화성향분석 정보제공서비스 </a:t>
            </a:r>
            <a:r>
              <a:rPr lang="en-US" altLang="ko-KR" dirty="0"/>
              <a:t>– </a:t>
            </a:r>
            <a:r>
              <a:rPr lang="ko-KR" altLang="en-US" dirty="0" err="1"/>
              <a:t>모바</a:t>
            </a:r>
            <a:r>
              <a:rPr lang="ko-KR" altLang="en-US" dirty="0"/>
              <a:t> 프로젝트의 발표자 </a:t>
            </a:r>
            <a:r>
              <a:rPr lang="en-US" altLang="ko-KR" dirty="0"/>
              <a:t>JS_A</a:t>
            </a:r>
            <a:r>
              <a:rPr lang="ko-KR" altLang="en-US" dirty="0"/>
              <a:t>반 한수도시의 </a:t>
            </a:r>
            <a:r>
              <a:rPr lang="ko-KR" altLang="en-US" dirty="0" err="1"/>
              <a:t>조명성입니다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32492-44C5-4C55-A45E-4205394F4F8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799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여러분은 영화를 </a:t>
            </a:r>
            <a:r>
              <a:rPr lang="ko-KR" altLang="en-US" dirty="0" err="1"/>
              <a:t>보러가실떄</a:t>
            </a:r>
            <a:r>
              <a:rPr lang="ko-KR" altLang="en-US" dirty="0"/>
              <a:t> 어디에서 정보를 접하시나요</a:t>
            </a:r>
            <a:r>
              <a:rPr lang="en-US" altLang="ko-KR" dirty="0"/>
              <a:t>? </a:t>
            </a:r>
            <a:r>
              <a:rPr lang="ko-KR" altLang="en-US" dirty="0"/>
              <a:t>유튜브</a:t>
            </a:r>
            <a:r>
              <a:rPr lang="en-US" altLang="ko-KR" dirty="0"/>
              <a:t>? </a:t>
            </a:r>
            <a:r>
              <a:rPr lang="ko-KR" altLang="en-US" dirty="0"/>
              <a:t>영화관 홈페이지</a:t>
            </a:r>
            <a:r>
              <a:rPr lang="en-US" altLang="ko-KR" dirty="0"/>
              <a:t>? </a:t>
            </a:r>
            <a:r>
              <a:rPr lang="ko-KR" altLang="en-US" dirty="0" err="1"/>
              <a:t>로튼</a:t>
            </a:r>
            <a:r>
              <a:rPr lang="ko-KR" altLang="en-US" dirty="0"/>
              <a:t> 토마토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저는 보통 </a:t>
            </a:r>
            <a:r>
              <a:rPr lang="en-US" altLang="ko-KR" dirty="0"/>
              <a:t>CGV</a:t>
            </a:r>
            <a:r>
              <a:rPr lang="ko-KR" altLang="en-US" dirty="0"/>
              <a:t>나 메가박스</a:t>
            </a:r>
            <a:r>
              <a:rPr lang="en-US" altLang="ko-KR" dirty="0"/>
              <a:t> </a:t>
            </a:r>
            <a:r>
              <a:rPr lang="ko-KR" altLang="en-US" dirty="0"/>
              <a:t>등의 홈페이지에 직접 들어가서 </a:t>
            </a:r>
            <a:r>
              <a:rPr lang="ko-KR" altLang="en-US" dirty="0" err="1"/>
              <a:t>상영작에</a:t>
            </a:r>
            <a:r>
              <a:rPr lang="ko-KR" altLang="en-US" dirty="0"/>
              <a:t> 정보를 </a:t>
            </a:r>
            <a:r>
              <a:rPr lang="ko-KR" altLang="en-US" dirty="0" err="1"/>
              <a:t>보곤하는데요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사실 이게 어떤 작품인지 </a:t>
            </a:r>
            <a:r>
              <a:rPr lang="ko-KR" altLang="en-US" dirty="0" err="1"/>
              <a:t>아는것도</a:t>
            </a:r>
            <a:r>
              <a:rPr lang="ko-KR" altLang="en-US" dirty="0"/>
              <a:t> 잘 없고 대충 유명한 영화들만 소식을 듣고 들어갑니다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하지만 우리의 생각보다 정말 다양한 영화들이 매주 개봉되고 있고 저희는 이러한 정보를 좀더 쉽게 접근하고자 했습니다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32492-44C5-4C55-A45E-4205394F4F8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066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문제점 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1200" b="1" dirty="0">
                <a:solidFill>
                  <a:schemeClr val="bg1"/>
                </a:solidFill>
              </a:rPr>
              <a:t>프로젝트 파일 취합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1200" b="1" dirty="0">
                <a:solidFill>
                  <a:schemeClr val="bg1"/>
                </a:solidFill>
              </a:rPr>
              <a:t>목표설정</a:t>
            </a:r>
            <a:r>
              <a:rPr lang="en-US" altLang="ko-KR" sz="1200" b="1" dirty="0">
                <a:solidFill>
                  <a:schemeClr val="bg1"/>
                </a:solidFill>
              </a:rPr>
              <a:t>(</a:t>
            </a:r>
            <a:r>
              <a:rPr lang="ko-KR" altLang="en-US" sz="1200" b="1" dirty="0" err="1">
                <a:solidFill>
                  <a:schemeClr val="bg1"/>
                </a:solidFill>
              </a:rPr>
              <a:t>교육외</a:t>
            </a:r>
            <a:r>
              <a:rPr lang="ko-KR" altLang="en-US" sz="1200" b="1" dirty="0">
                <a:solidFill>
                  <a:schemeClr val="bg1"/>
                </a:solidFill>
              </a:rPr>
              <a:t> 사항 적용 어려움</a:t>
            </a:r>
            <a:r>
              <a:rPr lang="en-US" altLang="ko-KR" sz="1200" b="1" dirty="0">
                <a:solidFill>
                  <a:schemeClr val="bg1"/>
                </a:solidFill>
              </a:rPr>
              <a:t>) </a:t>
            </a:r>
          </a:p>
          <a:p>
            <a:pPr marL="571500" indent="-571500">
              <a:buFontTx/>
              <a:buChar char="-"/>
            </a:pPr>
            <a:r>
              <a:rPr lang="ko-KR" altLang="en-US" sz="1200" b="1" dirty="0">
                <a:solidFill>
                  <a:schemeClr val="bg1"/>
                </a:solidFill>
              </a:rPr>
              <a:t>데이터 수집 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pPr marL="571500" indent="-571500">
              <a:buFontTx/>
              <a:buChar char="-"/>
            </a:pPr>
            <a:endParaRPr lang="ko-KR" altLang="en-US" sz="1200" b="1" dirty="0">
              <a:solidFill>
                <a:schemeClr val="bg1"/>
              </a:solidFill>
            </a:endParaRPr>
          </a:p>
          <a:p>
            <a:r>
              <a:rPr lang="ko-KR" altLang="en-US" sz="1200" b="1" dirty="0">
                <a:solidFill>
                  <a:schemeClr val="bg1"/>
                </a:solidFill>
              </a:rPr>
              <a:t>프로젝트 </a:t>
            </a:r>
            <a:r>
              <a:rPr lang="ko-KR" altLang="en-US" sz="1200" b="1" dirty="0" err="1">
                <a:solidFill>
                  <a:schemeClr val="bg1"/>
                </a:solidFill>
              </a:rPr>
              <a:t>진행전</a:t>
            </a:r>
            <a:r>
              <a:rPr lang="ko-KR" altLang="en-US" sz="1200" b="1" dirty="0">
                <a:solidFill>
                  <a:schemeClr val="bg1"/>
                </a:solidFill>
              </a:rPr>
              <a:t> 취합방안 및 경로 사전 설정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r>
              <a:rPr lang="ko-KR" altLang="en-US" sz="1200" b="1" dirty="0">
                <a:solidFill>
                  <a:schemeClr val="bg1"/>
                </a:solidFill>
              </a:rPr>
              <a:t>라이브러리 사용법 학습 후 적용 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r>
              <a:rPr lang="ko-KR" altLang="en-US" sz="1200" b="1" dirty="0" err="1">
                <a:solidFill>
                  <a:schemeClr val="bg1"/>
                </a:solidFill>
              </a:rPr>
              <a:t>타팀과</a:t>
            </a:r>
            <a:r>
              <a:rPr lang="ko-KR" altLang="en-US" sz="1200" b="1" dirty="0">
                <a:solidFill>
                  <a:schemeClr val="bg1"/>
                </a:solidFill>
              </a:rPr>
              <a:t> 비교해서 따라가려 </a:t>
            </a:r>
            <a:r>
              <a:rPr lang="ko-KR" altLang="en-US" sz="1200" b="1" dirty="0" err="1">
                <a:solidFill>
                  <a:schemeClr val="bg1"/>
                </a:solidFill>
              </a:rPr>
              <a:t>하지않기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endParaRPr lang="en-US" altLang="ko-KR" sz="1200" b="1" dirty="0">
              <a:solidFill>
                <a:schemeClr val="bg1"/>
              </a:solidFill>
            </a:endParaRPr>
          </a:p>
          <a:p>
            <a:r>
              <a:rPr lang="ko-KR" altLang="en-US" sz="1200" b="1" dirty="0">
                <a:solidFill>
                  <a:schemeClr val="bg1"/>
                </a:solidFill>
              </a:rPr>
              <a:t>목표 세분화설정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832492-44C5-4C55-A45E-4205394F4F8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3852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9F54C-D635-B396-1509-990FE083BA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AF306B-F63A-3148-81E0-8EE6667F4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BBA55A-19AE-0527-81DD-0AC23AE29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F78D89-95E5-98D8-6590-A4431CA99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B58A30-E57B-A8E5-14F9-09028658B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897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2140D9-CFE0-72EA-4D38-0048C7933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F1D00F-D923-A4FC-3C8F-1870E192E8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C9DCDE-D3A4-13C8-67B9-77DB7A127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C15839-255C-3130-BC28-9486E2629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3332A-4459-09F6-1155-CDA61241F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599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3129BD4-8CCE-1C69-B114-6D69A2F1C3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D018C6-3E62-F2E5-2B0B-F03C0B9EF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D6DAF9-75E6-0C3C-B216-B1EFC2D47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085DA4-BE47-668F-5721-D30FF23A7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0F98FB-38DB-077E-0937-015E79F96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793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E97992-7996-FC10-D882-0B00F2681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0CEC8C-E7BE-8863-3F73-2D921D624F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B5271A-593A-26DD-10E3-B581476AF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0D56F0-7039-0A2E-58CF-B4A346B72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D2ED41-3626-4173-5890-FD9B2586B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71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9BE8F7-EE93-A936-E3D5-8D47D4626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F6A94-6E5B-CDD6-9FE6-4B9041CCA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54F3D5-25FE-1C83-7207-418813118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1F2904-0EC1-B03E-4E8F-64C43FBED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5D2716-1DE1-4D11-83DE-AFC8E4342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142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26BAC-B72A-6A2B-8BC9-E98CC2705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E67055-EC08-0671-545A-D517D36A2B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955F23-5B5C-BC7A-22D4-23C96295C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035B1C-4DC0-D735-42E4-0C135C73A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697FFE-1269-5D88-F43C-9A3E863E4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A97BFA-CC6B-F3E3-C8DA-142B64C8C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20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C4812-4BF7-3B8A-7938-F15939F4C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3379E7-A04D-81DF-8F3E-FAC73EA17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920568-9C5C-6092-AB7A-F3997B584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5F802E-A6C4-C423-BCD4-383B8DAFAB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BBE525-EBD4-2D1A-8092-1680C277DC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2E07B0-627C-BEB7-3CE7-FFE5DD2AC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E4477D7-604C-2B44-77E6-8E2F89C71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A901F2-8A1F-D2DE-E7CD-B25278EF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215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C8A7CF-6AC5-6E9B-3984-CE5C27E4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59641C9-2AAF-56FC-33F1-017708E29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A22ECE1-0DEE-72A4-48ED-1CF0158F1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9CF8AAF-0710-843E-EAF2-BEADF7AF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446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08448AA-B23D-079F-1057-D14875ED6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CD46A73-D73F-15C6-5C00-7A1C53967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CAA89F-13D5-92C9-1ECF-459C51BB3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349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BFE473-B17F-8CE2-6386-6556C8025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F15457-FAD6-51F0-CBFC-D4573BC38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ED03C9-0A50-8BED-72E9-58C81DBCC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841751-B511-7A93-E6A1-ABA00E35A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DBECCF-5E79-9EF7-4A39-88FE23CBB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31D5B0-E589-DA7B-F14B-70532442C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70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C7EF2-8CAD-945F-C637-212A58556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15F46CE-F51A-76FC-1773-6DC7AA792F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0EE3FA-8374-63C3-34FE-36B4413F1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D22C65-8493-B6E4-6395-1271862A9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D77416-5677-D340-E960-3F1B0D977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019686-3897-D75F-FD37-63D36643B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1531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E33011-E08F-66E9-912D-8598908F2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B0A3CC-429B-2C40-D747-F4675A68E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FDB2C1-EACB-ACDD-B983-3DA7B5F3CB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3526F-A0D1-4839-818C-596A9E3CD9BF}" type="datetimeFigureOut">
              <a:rPr lang="ko-KR" altLang="en-US" smtClean="0"/>
              <a:t>2023-06-29 Thu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872AEE-E9E0-D380-7098-673F159FC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5B9EC4-2061-35B0-4E28-33A7A86B2D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52523-2C85-49F6-B415-9C6ABE1FE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410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jp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마젠타, 바이올렛색, 스크린샷이(가) 표시된 사진&#10;&#10;자동 생성된 설명">
            <a:extLst>
              <a:ext uri="{FF2B5EF4-FFF2-40B4-BE49-F238E27FC236}">
                <a16:creationId xmlns:a16="http://schemas.microsoft.com/office/drawing/2014/main" id="{3A0B5964-C9E3-7EEB-0978-4CF6FEE62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C07747-3970-9163-6EDE-7EE00CB9B2CD}"/>
              </a:ext>
            </a:extLst>
          </p:cNvPr>
          <p:cNvSpPr txBox="1"/>
          <p:nvPr/>
        </p:nvSpPr>
        <p:spPr>
          <a:xfrm>
            <a:off x="839724" y="1843950"/>
            <a:ext cx="152151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0" dirty="0">
                <a:solidFill>
                  <a:schemeClr val="bg1"/>
                </a:solidFill>
              </a:rPr>
              <a:t>-</a:t>
            </a:r>
            <a:endParaRPr lang="ko-KR" altLang="en-US" sz="20000" dirty="0">
              <a:solidFill>
                <a:schemeClr val="bg1"/>
              </a:solidFill>
            </a:endParaRPr>
          </a:p>
        </p:txBody>
      </p:sp>
      <p:pic>
        <p:nvPicPr>
          <p:cNvPr id="9" name="그림 8" descr="폰트, 그래픽, 로고, 상징이(가) 표시된 사진&#10;&#10;자동 생성된 설명">
            <a:extLst>
              <a:ext uri="{FF2B5EF4-FFF2-40B4-BE49-F238E27FC236}">
                <a16:creationId xmlns:a16="http://schemas.microsoft.com/office/drawing/2014/main" id="{45DF71BA-5C1B-63C3-A1FF-EDA7C4B3E5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343" y="960970"/>
            <a:ext cx="5086307" cy="21862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18DEA13-B209-7B3E-BCF0-53297DA877BF}"/>
              </a:ext>
            </a:extLst>
          </p:cNvPr>
          <p:cNvSpPr txBox="1"/>
          <p:nvPr/>
        </p:nvSpPr>
        <p:spPr>
          <a:xfrm>
            <a:off x="1090811" y="4171042"/>
            <a:ext cx="64413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i="1" dirty="0">
                <a:solidFill>
                  <a:schemeClr val="bg1"/>
                </a:solidFill>
                <a:latin typeface="Harlow Solid Italic" panose="04030604020F02020D02" pitchFamily="82" charset="0"/>
              </a:rPr>
              <a:t>Choose your Movie </a:t>
            </a:r>
            <a:r>
              <a:rPr lang="en-US" altLang="ko-KR" sz="3200" i="1" dirty="0">
                <a:solidFill>
                  <a:schemeClr val="bg1"/>
                </a:solidFill>
                <a:latin typeface="Harlow Solid Italic" panose="04030604020F02020D02" pitchFamily="82" charset="0"/>
              </a:rPr>
              <a:t>today</a:t>
            </a:r>
            <a:endParaRPr lang="ko-KR" altLang="en-US" i="1" dirty="0">
              <a:solidFill>
                <a:schemeClr val="bg1"/>
              </a:solidFill>
              <a:latin typeface="Harlow Solid Italic" panose="04030604020F02020D02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0B649E-6CBA-B961-662C-D494AD45B84B}"/>
              </a:ext>
            </a:extLst>
          </p:cNvPr>
          <p:cNvSpPr txBox="1"/>
          <p:nvPr/>
        </p:nvSpPr>
        <p:spPr>
          <a:xfrm>
            <a:off x="8304245" y="5633256"/>
            <a:ext cx="33310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JS-A</a:t>
            </a:r>
            <a:r>
              <a:rPr lang="ko-KR" altLang="en-US" sz="2400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반 한수도시 </a:t>
            </a:r>
            <a:r>
              <a:rPr lang="en-US" altLang="ko-KR" sz="2400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(</a:t>
            </a:r>
            <a:r>
              <a:rPr lang="ko-KR" altLang="en-US" sz="2400" b="1" dirty="0" err="1">
                <a:solidFill>
                  <a:schemeClr val="bg1"/>
                </a:solidFill>
                <a:latin typeface="Imprint MT Shadow" panose="04020605060303030202" pitchFamily="82" charset="0"/>
              </a:rPr>
              <a:t>모바</a:t>
            </a:r>
            <a:r>
              <a:rPr lang="en-US" altLang="ko-KR" sz="2400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Imprint MT Shadow" panose="04020605060303030202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224F94-F58C-5EB2-602F-17C771BCD610}"/>
              </a:ext>
            </a:extLst>
          </p:cNvPr>
          <p:cNvSpPr txBox="1"/>
          <p:nvPr/>
        </p:nvSpPr>
        <p:spPr>
          <a:xfrm>
            <a:off x="8033657" y="6130212"/>
            <a:ext cx="4040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Imprint MT Shadow" panose="04020605060303030202" pitchFamily="82" charset="0"/>
              </a:rPr>
              <a:t>이한수</a:t>
            </a:r>
            <a:r>
              <a:rPr lang="ko-KR" altLang="en-US" dirty="0">
                <a:solidFill>
                  <a:schemeClr val="bg1"/>
                </a:solidFill>
                <a:latin typeface="Imprint MT Shadow" panose="04020605060303030202" pitchFamily="82" charset="0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Imprint MT Shadow" panose="04020605060303030202" pitchFamily="82" charset="0"/>
              </a:rPr>
              <a:t>김유열</a:t>
            </a:r>
            <a:r>
              <a:rPr lang="ko-KR" altLang="en-US" dirty="0">
                <a:solidFill>
                  <a:schemeClr val="bg1"/>
                </a:solidFill>
                <a:latin typeface="Imprint MT Shadow" panose="04020605060303030202" pitchFamily="82" charset="0"/>
              </a:rPr>
              <a:t> 최선화 </a:t>
            </a:r>
            <a:r>
              <a:rPr lang="ko-KR" altLang="en-US" dirty="0" err="1">
                <a:solidFill>
                  <a:schemeClr val="bg1"/>
                </a:solidFill>
                <a:latin typeface="Imprint MT Shadow" panose="04020605060303030202" pitchFamily="82" charset="0"/>
              </a:rPr>
              <a:t>조명성</a:t>
            </a:r>
            <a:r>
              <a:rPr lang="ko-KR" altLang="en-US" dirty="0">
                <a:solidFill>
                  <a:schemeClr val="bg1"/>
                </a:solidFill>
                <a:latin typeface="Imprint MT Shadow" panose="04020605060303030202" pitchFamily="82" charset="0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Imprint MT Shadow" panose="04020605060303030202" pitchFamily="82" charset="0"/>
              </a:rPr>
              <a:t>김형균</a:t>
            </a:r>
            <a:endParaRPr lang="ko-KR" altLang="en-US" dirty="0">
              <a:solidFill>
                <a:schemeClr val="bg1"/>
              </a:solidFill>
              <a:latin typeface="Imprint MT Shadow" panose="04020605060303030202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C4B5CD-849D-C683-2F15-996A8B6CD981}"/>
              </a:ext>
            </a:extLst>
          </p:cNvPr>
          <p:cNvSpPr txBox="1"/>
          <p:nvPr/>
        </p:nvSpPr>
        <p:spPr>
          <a:xfrm>
            <a:off x="1110342" y="5626368"/>
            <a:ext cx="57196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영화 성향 분석 정보 제공 서비스 </a:t>
            </a:r>
            <a:r>
              <a:rPr lang="en-US" altLang="ko-KR" sz="2400" b="1" dirty="0">
                <a:solidFill>
                  <a:schemeClr val="bg1"/>
                </a:solidFill>
              </a:rPr>
              <a:t>– </a:t>
            </a:r>
            <a:r>
              <a:rPr lang="ko-KR" altLang="en-US" sz="2400" b="1" dirty="0" err="1">
                <a:solidFill>
                  <a:schemeClr val="bg1"/>
                </a:solidFill>
              </a:rPr>
              <a:t>모바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275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인간의 얼굴, 콜라주, 그래픽 디자인이(가) 표시된 사진&#10;&#10;자동 생성된 설명">
            <a:extLst>
              <a:ext uri="{FF2B5EF4-FFF2-40B4-BE49-F238E27FC236}">
                <a16:creationId xmlns:a16="http://schemas.microsoft.com/office/drawing/2014/main" id="{03D217F0-2386-A3FD-4A3E-26F29B5A36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7255E5-6658-8A67-2B6E-1965EA71BC98}"/>
              </a:ext>
            </a:extLst>
          </p:cNvPr>
          <p:cNvSpPr txBox="1"/>
          <p:nvPr/>
        </p:nvSpPr>
        <p:spPr>
          <a:xfrm>
            <a:off x="4583575" y="-277793"/>
            <a:ext cx="4965540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0" b="1" dirty="0">
                <a:solidFill>
                  <a:schemeClr val="bg1"/>
                </a:solidFill>
              </a:rPr>
              <a:t>?</a:t>
            </a:r>
            <a:endParaRPr lang="ko-KR" altLang="en-US" sz="50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170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라일락, 마젠타, 바이올렛색, 핑크이(가) 표시된 사진&#10;&#10;자동 생성된 설명">
            <a:extLst>
              <a:ext uri="{FF2B5EF4-FFF2-40B4-BE49-F238E27FC236}">
                <a16:creationId xmlns:a16="http://schemas.microsoft.com/office/drawing/2014/main" id="{FEE22DDA-7191-65E8-CD0C-A7CB3156D1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CA83EA-C728-6351-8570-83632621AEE1}"/>
              </a:ext>
            </a:extLst>
          </p:cNvPr>
          <p:cNvSpPr txBox="1"/>
          <p:nvPr/>
        </p:nvSpPr>
        <p:spPr>
          <a:xfrm>
            <a:off x="1128712" y="978932"/>
            <a:ext cx="53625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chemeClr val="bg1"/>
                </a:solidFill>
              </a:rPr>
              <a:t>MOVIE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2F055C-EFA9-A075-9D7B-3437BB950B7F}"/>
              </a:ext>
            </a:extLst>
          </p:cNvPr>
          <p:cNvSpPr txBox="1"/>
          <p:nvPr/>
        </p:nvSpPr>
        <p:spPr>
          <a:xfrm>
            <a:off x="1057274" y="4407933"/>
            <a:ext cx="62579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chemeClr val="bg1"/>
                </a:solidFill>
              </a:rPr>
              <a:t>JAVASCRIPT</a:t>
            </a:r>
            <a:endParaRPr lang="ko-KR" altLang="en-US" sz="8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A88F68-4411-A681-48C4-8FF2E3EE145D}"/>
              </a:ext>
            </a:extLst>
          </p:cNvPr>
          <p:cNvSpPr txBox="1"/>
          <p:nvPr/>
        </p:nvSpPr>
        <p:spPr>
          <a:xfrm>
            <a:off x="1385886" y="2619583"/>
            <a:ext cx="28003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chemeClr val="bg1"/>
                </a:solidFill>
              </a:rPr>
              <a:t>+</a:t>
            </a:r>
            <a:endParaRPr lang="ko-KR" altLang="en-US" sz="80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D34A7C-5EB5-39B4-9CB3-4051AD38EB7E}"/>
              </a:ext>
            </a:extLst>
          </p:cNvPr>
          <p:cNvSpPr txBox="1"/>
          <p:nvPr/>
        </p:nvSpPr>
        <p:spPr>
          <a:xfrm>
            <a:off x="2412206" y="1770103"/>
            <a:ext cx="775335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0" dirty="0">
                <a:solidFill>
                  <a:schemeClr val="bg1"/>
                </a:solidFill>
              </a:rPr>
              <a:t>MOVA</a:t>
            </a:r>
            <a:endParaRPr lang="ko-KR" altLang="en-US" sz="20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193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라일락, 마젠타, 바이올렛색, 핑크이(가) 표시된 사진&#10;&#10;자동 생성된 설명">
            <a:extLst>
              <a:ext uri="{FF2B5EF4-FFF2-40B4-BE49-F238E27FC236}">
                <a16:creationId xmlns:a16="http://schemas.microsoft.com/office/drawing/2014/main" id="{5A8429BE-A654-AF41-0BD8-AE23B7CCA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16E51F02-00DF-7267-9DE1-E25D485E0F41}"/>
              </a:ext>
            </a:extLst>
          </p:cNvPr>
          <p:cNvSpPr/>
          <p:nvPr/>
        </p:nvSpPr>
        <p:spPr>
          <a:xfrm>
            <a:off x="1856704" y="2284514"/>
            <a:ext cx="2147877" cy="2384554"/>
          </a:xfrm>
          <a:prstGeom prst="triangle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 descr="스크린샷, 그래픽, 일렉트릭 블루, 직사각형이(가) 표시된 사진&#10;&#10;자동 생성된 설명">
            <a:extLst>
              <a:ext uri="{FF2B5EF4-FFF2-40B4-BE49-F238E27FC236}">
                <a16:creationId xmlns:a16="http://schemas.microsoft.com/office/drawing/2014/main" id="{B21E11F7-FE39-DE9D-2F15-062CE919F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80" y="3358452"/>
            <a:ext cx="1644563" cy="2054512"/>
          </a:xfrm>
          <a:prstGeom prst="rect">
            <a:avLst/>
          </a:prstGeom>
        </p:spPr>
      </p:pic>
      <p:pic>
        <p:nvPicPr>
          <p:cNvPr id="21" name="그림 20" descr="노랑, 그래픽, 스크린샷, 로고이(가) 표시된 사진&#10;&#10;자동 생성된 설명">
            <a:extLst>
              <a:ext uri="{FF2B5EF4-FFF2-40B4-BE49-F238E27FC236}">
                <a16:creationId xmlns:a16="http://schemas.microsoft.com/office/drawing/2014/main" id="{D63E589F-FEE8-581B-BF6C-7669D5B826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972" y="3235351"/>
            <a:ext cx="2386019" cy="2300713"/>
          </a:xfrm>
          <a:prstGeom prst="rect">
            <a:avLst/>
          </a:prstGeom>
        </p:spPr>
      </p:pic>
      <p:pic>
        <p:nvPicPr>
          <p:cNvPr id="27" name="그림 26" descr="그래픽, 오렌지, 레드, 디자인이(가) 표시된 사진&#10;&#10;자동 생성된 설명">
            <a:extLst>
              <a:ext uri="{FF2B5EF4-FFF2-40B4-BE49-F238E27FC236}">
                <a16:creationId xmlns:a16="http://schemas.microsoft.com/office/drawing/2014/main" id="{263E7889-D539-13CD-7825-345E327389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882" y="1210575"/>
            <a:ext cx="2147877" cy="2147877"/>
          </a:xfrm>
          <a:prstGeom prst="rect">
            <a:avLst/>
          </a:prstGeom>
        </p:spPr>
      </p:pic>
      <p:pic>
        <p:nvPicPr>
          <p:cNvPr id="40" name="그림 39" descr="블랙, 어둠이(가) 표시된 사진&#10;&#10;자동 생성된 설명">
            <a:extLst>
              <a:ext uri="{FF2B5EF4-FFF2-40B4-BE49-F238E27FC236}">
                <a16:creationId xmlns:a16="http://schemas.microsoft.com/office/drawing/2014/main" id="{DB7673A1-802A-22CD-78D6-C8FB770CCA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405" y="1977287"/>
            <a:ext cx="2889008" cy="2889008"/>
          </a:xfrm>
          <a:prstGeom prst="rect">
            <a:avLst/>
          </a:prstGeom>
        </p:spPr>
      </p:pic>
      <p:pic>
        <p:nvPicPr>
          <p:cNvPr id="30" name="그림 29" descr="노랑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37064AC8-D3E5-0F6B-19DC-1D3D73AE15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867" y="1352207"/>
            <a:ext cx="1456084" cy="1103094"/>
          </a:xfrm>
          <a:prstGeom prst="rect">
            <a:avLst/>
          </a:prstGeom>
        </p:spPr>
      </p:pic>
      <p:pic>
        <p:nvPicPr>
          <p:cNvPr id="32" name="그림 31" descr="텍스트, 폰트, 스크린샷, 그래픽이(가) 표시된 사진&#10;&#10;자동 생성된 설명">
            <a:extLst>
              <a:ext uri="{FF2B5EF4-FFF2-40B4-BE49-F238E27FC236}">
                <a16:creationId xmlns:a16="http://schemas.microsoft.com/office/drawing/2014/main" id="{70D96CE9-0616-E034-1C7E-DA0AD01B69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819" y="2615691"/>
            <a:ext cx="1547608" cy="1239320"/>
          </a:xfrm>
          <a:prstGeom prst="rect">
            <a:avLst/>
          </a:prstGeom>
        </p:spPr>
      </p:pic>
      <p:pic>
        <p:nvPicPr>
          <p:cNvPr id="34" name="그림 33" descr="그래픽, 폰트, 일렉트릭 블루, 그래픽 디자인이(가) 표시된 사진&#10;&#10;자동 생성된 설명">
            <a:extLst>
              <a:ext uri="{FF2B5EF4-FFF2-40B4-BE49-F238E27FC236}">
                <a16:creationId xmlns:a16="http://schemas.microsoft.com/office/drawing/2014/main" id="{42996400-EB23-D9CF-072C-A8B282C16B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9323" y="4361329"/>
            <a:ext cx="1573018" cy="898868"/>
          </a:xfrm>
          <a:prstGeom prst="rect">
            <a:avLst/>
          </a:prstGeom>
        </p:spPr>
      </p:pic>
      <p:pic>
        <p:nvPicPr>
          <p:cNvPr id="36" name="그림 35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C9F0E131-0409-12F6-112C-73D5D3EA860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011" y="4339213"/>
            <a:ext cx="1306708" cy="870664"/>
          </a:xfrm>
          <a:prstGeom prst="rect">
            <a:avLst/>
          </a:prstGeom>
        </p:spPr>
      </p:pic>
      <p:pic>
        <p:nvPicPr>
          <p:cNvPr id="42" name="그림 41" descr="텍스트, 스크린샷, 일렉트릭 블루, 폰트이(가) 표시된 사진&#10;&#10;자동 생성된 설명">
            <a:extLst>
              <a:ext uri="{FF2B5EF4-FFF2-40B4-BE49-F238E27FC236}">
                <a16:creationId xmlns:a16="http://schemas.microsoft.com/office/drawing/2014/main" id="{AD52AF03-1A99-6EC8-563E-7E5B87F4AD9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4071" y="2691153"/>
            <a:ext cx="2104114" cy="110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32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라일락, 마젠타, 바이올렛색, 핑크이(가) 표시된 사진&#10;&#10;자동 생성된 설명">
            <a:extLst>
              <a:ext uri="{FF2B5EF4-FFF2-40B4-BE49-F238E27FC236}">
                <a16:creationId xmlns:a16="http://schemas.microsoft.com/office/drawing/2014/main" id="{1FFC0C7F-8351-8986-D74D-F8BAA0C9D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225CC84-AD90-2719-8EAF-92F72CF154C6}"/>
              </a:ext>
            </a:extLst>
          </p:cNvPr>
          <p:cNvSpPr txBox="1"/>
          <p:nvPr/>
        </p:nvSpPr>
        <p:spPr>
          <a:xfrm>
            <a:off x="381962" y="62608"/>
            <a:ext cx="84918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프로젝트간 문제점 및 개선방안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5E334B-64CF-7F56-A791-9DD12994EA56}"/>
              </a:ext>
            </a:extLst>
          </p:cNvPr>
          <p:cNvSpPr txBox="1"/>
          <p:nvPr/>
        </p:nvSpPr>
        <p:spPr>
          <a:xfrm>
            <a:off x="1914642" y="1517940"/>
            <a:ext cx="2330947" cy="132343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8000" b="1" dirty="0">
                <a:solidFill>
                  <a:schemeClr val="bg1"/>
                </a:solidFill>
              </a:rPr>
              <a:t>취합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AE6AED-19F0-F117-82CF-958B78F3490F}"/>
              </a:ext>
            </a:extLst>
          </p:cNvPr>
          <p:cNvSpPr txBox="1"/>
          <p:nvPr/>
        </p:nvSpPr>
        <p:spPr>
          <a:xfrm>
            <a:off x="1755184" y="3054783"/>
            <a:ext cx="4453914" cy="110799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6600" b="1" dirty="0">
                <a:solidFill>
                  <a:schemeClr val="bg1"/>
                </a:solidFill>
              </a:rPr>
              <a:t>라이브러리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716C38-DA0C-39A7-5AC4-777986DCD2EB}"/>
              </a:ext>
            </a:extLst>
          </p:cNvPr>
          <p:cNvSpPr txBox="1"/>
          <p:nvPr/>
        </p:nvSpPr>
        <p:spPr>
          <a:xfrm>
            <a:off x="6160230" y="1903615"/>
            <a:ext cx="3608103" cy="132343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8000" b="1" dirty="0">
                <a:solidFill>
                  <a:schemeClr val="bg1"/>
                </a:solidFill>
              </a:rPr>
              <a:t>데이터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ABE027-F387-8934-4DC5-232DC7A90395}"/>
              </a:ext>
            </a:extLst>
          </p:cNvPr>
          <p:cNvSpPr txBox="1"/>
          <p:nvPr/>
        </p:nvSpPr>
        <p:spPr>
          <a:xfrm>
            <a:off x="8016264" y="3328788"/>
            <a:ext cx="2368570" cy="132343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8000" b="1" dirty="0">
                <a:solidFill>
                  <a:schemeClr val="bg1"/>
                </a:solidFill>
              </a:rPr>
              <a:t>소신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3E7AB5-8933-D9AA-7207-A1122D7C4BEA}"/>
              </a:ext>
            </a:extLst>
          </p:cNvPr>
          <p:cNvSpPr txBox="1"/>
          <p:nvPr/>
        </p:nvSpPr>
        <p:spPr>
          <a:xfrm>
            <a:off x="5032962" y="4652227"/>
            <a:ext cx="3608103" cy="132343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8000" b="1" dirty="0">
                <a:solidFill>
                  <a:schemeClr val="bg1"/>
                </a:solidFill>
              </a:rPr>
              <a:t>세분화</a:t>
            </a:r>
          </a:p>
        </p:txBody>
      </p:sp>
    </p:spTree>
    <p:extLst>
      <p:ext uri="{BB962C8B-B14F-4D97-AF65-F5344CB8AC3E}">
        <p14:creationId xmlns:p14="http://schemas.microsoft.com/office/powerpoint/2010/main" val="1234938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라일락, 마젠타, 바이올렛색, 핑크이(가) 표시된 사진&#10;&#10;자동 생성된 설명">
            <a:extLst>
              <a:ext uri="{FF2B5EF4-FFF2-40B4-BE49-F238E27FC236}">
                <a16:creationId xmlns:a16="http://schemas.microsoft.com/office/drawing/2014/main" id="{1F238E8D-0B07-799F-3B5D-F55CE9FBB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05040FA-9C64-207D-48D0-32E1BE422EA9}"/>
              </a:ext>
            </a:extLst>
          </p:cNvPr>
          <p:cNvSpPr txBox="1"/>
          <p:nvPr/>
        </p:nvSpPr>
        <p:spPr>
          <a:xfrm>
            <a:off x="2791806" y="2105561"/>
            <a:ext cx="660838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600" b="1" dirty="0">
                <a:solidFill>
                  <a:schemeClr val="bg1"/>
                </a:solidFill>
              </a:rPr>
              <a:t>Q &amp; A</a:t>
            </a:r>
            <a:endParaRPr lang="ko-KR" altLang="en-US" sz="1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396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149</Words>
  <Application>Microsoft Office PowerPoint</Application>
  <PresentationFormat>와이드스크린</PresentationFormat>
  <Paragraphs>34</Paragraphs>
  <Slides>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Arial</vt:lpstr>
      <vt:lpstr>Harlow Solid Italic</vt:lpstr>
      <vt:lpstr>Imprint MT Shadow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aischool27</dc:creator>
  <cp:lastModifiedBy>aischool24</cp:lastModifiedBy>
  <cp:revision>4</cp:revision>
  <dcterms:created xsi:type="dcterms:W3CDTF">2023-06-28T10:19:31Z</dcterms:created>
  <dcterms:modified xsi:type="dcterms:W3CDTF">2023-06-29T04:54:19Z</dcterms:modified>
</cp:coreProperties>
</file>

<file path=docProps/thumbnail.jpeg>
</file>